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6" r:id="rId2"/>
    <p:sldId id="260" r:id="rId3"/>
    <p:sldId id="261" r:id="rId4"/>
    <p:sldId id="263" r:id="rId5"/>
    <p:sldId id="257" r:id="rId6"/>
    <p:sldId id="258" r:id="rId7"/>
    <p:sldId id="259" r:id="rId8"/>
    <p:sldId id="262" r:id="rId9"/>
    <p:sldId id="264" r:id="rId10"/>
    <p:sldId id="256" r:id="rId11"/>
  </p:sldIdLst>
  <p:sldSz cx="9601200" cy="12801600" type="A3"/>
  <p:notesSz cx="9947275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1012"/>
    <a:srgbClr val="737048"/>
    <a:srgbClr val="582816"/>
    <a:srgbClr val="A6A666"/>
    <a:srgbClr val="7D875D"/>
    <a:srgbClr val="A3A66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47" d="100"/>
          <a:sy n="47" d="100"/>
        </p:scale>
        <p:origin x="-2352" y="-10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C9E4EBB8-A259-4EB6-B8F7-C285F5969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17CA296-8C3E-4607-9DFE-32AE1E463C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35063" y="0"/>
            <a:ext cx="4310486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D91CD-58FA-4BC3-9DA4-47DA7C85E02D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0EBF5A1-FD92-4BDD-B5C5-7B022F4768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4"/>
            <a:ext cx="4310486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25F9CE7-61C2-4514-9841-6827153DD3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35063" y="6513514"/>
            <a:ext cx="4310486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73C6-0D28-4E41-84AF-D03F52D668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1833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5063" y="0"/>
            <a:ext cx="4310486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9654B-CB28-4CB9-90F8-118E4CAB57A0}" type="datetimeFigureOut">
              <a:rPr lang="ru-RU" smtClean="0"/>
              <a:pPr/>
              <a:t>25.06.2024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05275" y="857250"/>
            <a:ext cx="17367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8" y="3300414"/>
            <a:ext cx="795782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4"/>
            <a:ext cx="4310486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5063" y="6513514"/>
            <a:ext cx="4310486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8A9AC-549E-4C0C-AC9F-49CFDA92D5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28972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CE41-6E04-4F89-AE9E-AC407619BFC9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074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4CB3-6C90-4D9F-A2AA-37CCE1879A87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997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8F90-6980-4B67-BA89-4F0FFC624A58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07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0BA6-1AC5-4974-AD4C-59D83221B63A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004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9BF95-C910-4775-8869-F9DB4833E0AA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335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37B-8F04-450D-9B2F-952E3EA33251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052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7574-F66C-49A8-9736-4C760114E716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860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882A-A366-4412-A515-24DA0B9A55DF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533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52D-43C9-47D0-9498-771F15864163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208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2BFC-4062-4325-A16C-1AB123982D4F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484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6578-F58F-4900-A070-6B313BF47985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103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8C644-6EC7-4249-B276-649C6C0899D2}" type="datetime1">
              <a:rPr lang="ru-RU" smtClean="0"/>
              <a:pPr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EB92-E7BC-458D-8205-84CCD13C4A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98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F855461-DB8E-4E0A-B58F-F46293833887}"/>
              </a:ext>
            </a:extLst>
          </p:cNvPr>
          <p:cNvSpPr txBox="1"/>
          <p:nvPr/>
        </p:nvSpPr>
        <p:spPr>
          <a:xfrm>
            <a:off x="0" y="1757194"/>
            <a:ext cx="9601200" cy="1703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810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СОЦИАЛЬНОЙ ПОДДЕРЖКИ 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810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УЧАСТНИКОВ 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810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СПЕЦИАЛЬНОЙ ВОЕННОЙ ОПЕРАЦИИ 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810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ЧЛЕНОВ ИХ СЕМЕЙ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A310DF6-36DA-4AF5-B20A-67F5F3E28BDA}"/>
              </a:ext>
            </a:extLst>
          </p:cNvPr>
          <p:cNvSpPr txBox="1"/>
          <p:nvPr/>
        </p:nvSpPr>
        <p:spPr>
          <a:xfrm>
            <a:off x="2400300" y="11613213"/>
            <a:ext cx="4800600" cy="456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810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2C563AA-BD5C-42FF-B3F6-B736A29295A5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xmlns="" id="{7711D78E-3EE1-4193-A9A0-9010ECF20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566" y="4278839"/>
            <a:ext cx="9000068" cy="50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68503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D1782DB9-784A-4F01-B3B0-B570769BA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8948824"/>
              </p:ext>
            </p:extLst>
          </p:nvPr>
        </p:nvGraphicFramePr>
        <p:xfrm>
          <a:off x="426720" y="254844"/>
          <a:ext cx="8702040" cy="79077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4459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6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840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Телефоны «горячих линий»: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7135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Министерство обороны Российской Федерации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(800) 100-18-86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7135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Федеральная налоговая служба России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(800) 222-22-22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7135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Военный комиссариат Карачаево-Черкесской Республики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(8782) 26-36-10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7135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Военная прокуратура Карачаево-Черкесской Республики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(8782) 26-55-06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324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Отделение Социального фонда России по Карачаево-Черкесской Республике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(800) 200-02-61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2324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Карачаево-Черкесский  филиал государственного фонда «Защитники Отечества»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(8782) 28-41-24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7135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Единая «горячая линия» в Карачаево-Черкесской Республике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82324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Министерство труда и социального развития Карачаево-Черкесской Республики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(8782) 26-62-81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7135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Министерство здравоохранения Карачаево-Черкесской Республики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(8782) 26-21-40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072703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Министерство образования Карачаево-Черкесской Республики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(8782) 26-69-10, 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(8782) 26-69-58</a:t>
                      </a:r>
                    </a:p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(дошкольное образование)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82324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Управление государственной службы занятости населения Карачаево-Черкесской Республики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(8782) 26-54-82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2324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АНО Центр «Мой бизнес Карачаево-Черкесской Республики»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 (8782) 25-02-27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доб. 814, 811, 809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7135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Государственное юридическое бюро 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(8782) 28-00-56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8375C6D9-F7C3-48F6-BEC1-92773760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5F71DF7-5A71-4673-BF67-7A8ABA9E7E64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264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5980AB6-D49B-4814-AE29-50625E9BA5A6}"/>
              </a:ext>
            </a:extLst>
          </p:cNvPr>
          <p:cNvSpPr txBox="1"/>
          <p:nvPr/>
        </p:nvSpPr>
        <p:spPr>
          <a:xfrm>
            <a:off x="0" y="344037"/>
            <a:ext cx="960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Black" panose="020B0A04020102020204" pitchFamily="34" charset="0"/>
              </a:rPr>
              <a:t>Федеральные меры социальной поддержки:</a:t>
            </a: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xmlns="" id="{36F6A9D7-C898-4C19-BDBF-0E825DAB2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5183099"/>
              </p:ext>
            </p:extLst>
          </p:nvPr>
        </p:nvGraphicFramePr>
        <p:xfrm>
          <a:off x="426720" y="2779047"/>
          <a:ext cx="8793480" cy="641070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5793">
                  <a:extLst>
                    <a:ext uri="{9D8B030D-6E8A-4147-A177-3AD203B41FA5}">
                      <a16:colId xmlns:a16="http://schemas.microsoft.com/office/drawing/2014/main" xmlns="" val="670717847"/>
                    </a:ext>
                  </a:extLst>
                </a:gridCol>
                <a:gridCol w="8397687">
                  <a:extLst>
                    <a:ext uri="{9D8B030D-6E8A-4147-A177-3AD203B41FA5}">
                      <a16:colId xmlns:a16="http://schemas.microsoft.com/office/drawing/2014/main" xmlns="" val="1366470775"/>
                    </a:ext>
                  </a:extLst>
                </a:gridCol>
              </a:tblGrid>
              <a:tr h="648000">
                <a:tc gridSpan="2">
                  <a:txBody>
                    <a:bodyPr/>
                    <a:lstStyle/>
                    <a:p>
                      <a:pPr marL="0" marR="0" lvl="0" indent="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Ветераны боевых действий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Мобилизованные, контрактники и добровольцы</a:t>
                      </a:r>
                      <a:r>
                        <a:rPr lang="en-US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21.09.202</a:t>
                      </a:r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</a:t>
                      </a:r>
                      <a:endParaRPr lang="ru-RU" sz="1600" b="1" dirty="0">
                        <a:solidFill>
                          <a:srgbClr val="73704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0235331"/>
                  </a:ext>
                </a:extLst>
              </a:tr>
              <a:tr h="638834"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ежемесячная денежная выплата в размере 4 184,51 руб.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фонд России по КЧР -  далее 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9811449"/>
                  </a:ext>
                </a:extLst>
              </a:tr>
              <a:tr h="1202229"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набор социальных услуг (обеспечение лекарствами и путевками на санаторно-курортное лечение, бесплатный проезд на пригородном железнодорожном транспорте, проезд в междугородном транспорте к месту лечения и обратно)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72873916"/>
                  </a:ext>
                </a:extLst>
              </a:tr>
              <a:tr h="638834"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повышение размера пенсии на 32% расчетного размера социальной пенсии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8280244"/>
                  </a:ext>
                </a:extLst>
              </a:tr>
              <a:tr h="1202229"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льготы: освобождение от уплаты налога на имущество на один объект каждого вида, освобождение от уплаты земельного налога с шести соток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Налоговая служба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65975385"/>
                  </a:ext>
                </a:extLst>
              </a:tr>
              <a:tr h="920531"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компенсация 50% оплаты жилья и взноса на капитальный ремонт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 социальной защиты населения по месту жительства – далее ОСЗН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9620881"/>
                  </a:ext>
                </a:extLst>
              </a:tr>
              <a:tr h="920531"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жильем нуждающихся по договорам социального найма, вставших на очередь после 1 января 2005 года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 местного самоуправления по месту жительства – далее ОМСУ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1282680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20AD389-D5ED-4D1A-A254-159170A7F53A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32E5448C-D639-4699-896D-47FE8BF9E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041062"/>
              </p:ext>
            </p:extLst>
          </p:nvPr>
        </p:nvGraphicFramePr>
        <p:xfrm>
          <a:off x="426720" y="920544"/>
          <a:ext cx="8793480" cy="147242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5793">
                  <a:extLst>
                    <a:ext uri="{9D8B030D-6E8A-4147-A177-3AD203B41FA5}">
                      <a16:colId xmlns:a16="http://schemas.microsoft.com/office/drawing/2014/main" xmlns="" val="3183399972"/>
                    </a:ext>
                  </a:extLst>
                </a:gridCol>
                <a:gridCol w="8397687">
                  <a:extLst>
                    <a:ext uri="{9D8B030D-6E8A-4147-A177-3AD203B41FA5}">
                      <a16:colId xmlns:a16="http://schemas.microsoft.com/office/drawing/2014/main" xmlns="" val="2770625459"/>
                    </a:ext>
                  </a:extLst>
                </a:gridCol>
              </a:tblGrid>
              <a:tr h="576000">
                <a:tc gridSpan="2">
                  <a:txBody>
                    <a:bodyPr/>
                    <a:lstStyle/>
                    <a:p>
                      <a:pPr marL="0" marR="0" lvl="0" indent="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Герои России:</a:t>
                      </a: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Члены семьи погибшего (умершего) военнослужащего, добровольца:</a:t>
                      </a:r>
                    </a:p>
                  </a:txBody>
                  <a:tcPr marL="143994" marR="143994" marT="36734" marB="36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16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ежемесячная денежная выплата в размере 89 675,14 руб. Тем, кто удостоен этого звания с января 2023 года, выплата оформляется автоматически, в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беззаявительном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порядке (СФР по КЧР);</a:t>
                      </a: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41066675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EB59AEA9-BD7F-4659-B0E3-147B703A5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5855130"/>
              </p:ext>
            </p:extLst>
          </p:nvPr>
        </p:nvGraphicFramePr>
        <p:xfrm>
          <a:off x="426720" y="9412510"/>
          <a:ext cx="8793480" cy="161642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5794">
                  <a:extLst>
                    <a:ext uri="{9D8B030D-6E8A-4147-A177-3AD203B41FA5}">
                      <a16:colId xmlns:a16="http://schemas.microsoft.com/office/drawing/2014/main" xmlns="" val="1971461255"/>
                    </a:ext>
                  </a:extLst>
                </a:gridCol>
                <a:gridCol w="8397686">
                  <a:extLst>
                    <a:ext uri="{9D8B030D-6E8A-4147-A177-3AD203B41FA5}">
                      <a16:colId xmlns:a16="http://schemas.microsoft.com/office/drawing/2014/main" xmlns="" val="214981360"/>
                    </a:ext>
                  </a:extLst>
                </a:gridCol>
              </a:tblGrid>
              <a:tr h="720000">
                <a:tc gridSpan="2">
                  <a:txBody>
                    <a:bodyPr/>
                    <a:lstStyle/>
                    <a:p>
                      <a:pPr marL="0" indent="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Ветераны боевых действий из числа гражданских лиц 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(п. 9 ст. 3 ФЗ «О ветеранах»):</a:t>
                      </a: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ru-RU" sz="1600" b="0" i="0" u="none" strike="noStrike" dirty="0">
                        <a:solidFill>
                          <a:srgbClr val="73704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0782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льготы: освобождение от уплаты налога на имущество на один объект каждого вида, от уплаты земельного налога с шести соток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Налоговая служба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7506103"/>
                  </a:ext>
                </a:extLst>
              </a:tr>
            </a:tbl>
          </a:graphicData>
        </a:graphic>
      </p:graphicFrame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13A7FDE-7A20-4D49-B2F9-251BF13C1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604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5980AB6-D49B-4814-AE29-50625E9BA5A6}"/>
              </a:ext>
            </a:extLst>
          </p:cNvPr>
          <p:cNvSpPr txBox="1"/>
          <p:nvPr/>
        </p:nvSpPr>
        <p:spPr>
          <a:xfrm>
            <a:off x="0" y="297935"/>
            <a:ext cx="960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Black" panose="020B0A04020102020204" pitchFamily="34" charset="0"/>
              </a:rPr>
              <a:t>Федеральные меры социальной поддержки:</a:t>
            </a: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xmlns="" id="{36F6A9D7-C898-4C19-BDBF-0E825DAB2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3428527"/>
              </p:ext>
            </p:extLst>
          </p:nvPr>
        </p:nvGraphicFramePr>
        <p:xfrm>
          <a:off x="381000" y="869405"/>
          <a:ext cx="8869680" cy="1039253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9223">
                  <a:extLst>
                    <a:ext uri="{9D8B030D-6E8A-4147-A177-3AD203B41FA5}">
                      <a16:colId xmlns:a16="http://schemas.microsoft.com/office/drawing/2014/main" xmlns="" val="670717847"/>
                    </a:ext>
                  </a:extLst>
                </a:gridCol>
                <a:gridCol w="8470457">
                  <a:extLst>
                    <a:ext uri="{9D8B030D-6E8A-4147-A177-3AD203B41FA5}">
                      <a16:colId xmlns:a16="http://schemas.microsoft.com/office/drawing/2014/main" xmlns="" val="1366470775"/>
                    </a:ext>
                  </a:extLst>
                </a:gridCol>
              </a:tblGrid>
              <a:tr h="576000">
                <a:tc gridSpan="2">
                  <a:txBody>
                    <a:bodyPr/>
                    <a:lstStyle/>
                    <a:p>
                      <a:pPr marL="0" marR="0" lvl="0" indent="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Инвалиды (в результате боевых действий):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Мобилизованные, контрактники и добровольцы</a:t>
                      </a:r>
                      <a:r>
                        <a:rPr lang="en-US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21.09.202</a:t>
                      </a:r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</a:t>
                      </a:r>
                      <a:endParaRPr lang="ru-RU" sz="1600" b="1" dirty="0">
                        <a:solidFill>
                          <a:srgbClr val="73704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0235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ежемесячная денежная выплата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274638" indent="0" algn="just">
                        <a:buClrTx/>
                        <a:buFont typeface="Wingdings" panose="05000000000000000000" pitchFamily="2" charset="2"/>
                        <a:buNone/>
                        <a:tabLst>
                          <a:tab pos="274638" algn="l"/>
                        </a:tabLst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группа – 5 324,84 руб.</a:t>
                      </a:r>
                    </a:p>
                    <a:p>
                      <a:pPr marL="274638" indent="0" algn="just">
                        <a:buClrTx/>
                        <a:buFont typeface="Wingdings" panose="05000000000000000000" pitchFamily="2" charset="2"/>
                        <a:buNone/>
                        <a:tabLst>
                          <a:tab pos="274638" algn="l"/>
                        </a:tabLst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группа – 3 800,78 руб.</a:t>
                      </a:r>
                    </a:p>
                    <a:p>
                      <a:pPr marL="274638" indent="0" algn="just">
                        <a:buClrTx/>
                        <a:buFont typeface="Wingdings" panose="05000000000000000000" pitchFamily="2" charset="2"/>
                        <a:buNone/>
                        <a:tabLst>
                          <a:tab pos="274638" algn="l"/>
                        </a:tabLst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группа – 3 044,15 руб.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215131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ежемесячная денежная компенсация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274638" indent="0" algn="just">
                        <a:buClrTx/>
                        <a:buFont typeface="Wingdings" panose="05000000000000000000" pitchFamily="2" charset="2"/>
                        <a:buNone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группа – 22 908,62 руб.</a:t>
                      </a:r>
                    </a:p>
                    <a:p>
                      <a:pPr marL="274638" indent="0" algn="just">
                        <a:buClrTx/>
                        <a:buFont typeface="Wingdings" panose="05000000000000000000" pitchFamily="2" charset="2"/>
                        <a:buNone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группа – 11 454,30 руб.</a:t>
                      </a:r>
                    </a:p>
                    <a:p>
                      <a:pPr marL="274638" indent="0" algn="just">
                        <a:buClrTx/>
                        <a:buFont typeface="Wingdings" panose="05000000000000000000" pitchFamily="2" charset="2"/>
                        <a:buNone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группа – 4 581,72   руб.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054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технические средства реабилитации, включая высокофункциональные протезы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7366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социальное обслуживание на дому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4622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компенсация 50% оплаты жилья и коммунальных услуг, взноса на капитальный ремонт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 социальной защиты населения – далее ОСЗН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04538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5BAC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социальное обслуживание в стационарных условиях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23945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ежемесячная денежная выплата в размере 83 496,41 руб. Тем, кто удостоен этого звания с января 2023 года, выплата оформляется автоматически, в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беззаявительном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порядке(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9811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ежемесячная денежная выплата по военной травме в размере 7081,49 руб. независимо от группы</a:t>
                      </a:r>
                      <a:r>
                        <a:rPr lang="ru-RU" sz="180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62372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дополнительное ежемесячное материальное обеспечение;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9275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право на назначение второй пенсии по государственному пенсионному обеспечению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66632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льготы: освобождение от уплаты налога на имущество на один объект каждого вида, от уплаты земельного налога с шести соток 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Налоговая служба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75542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набор социальных услуг (обеспечение лекарствами и путевками на санаторное лечение, бесплатный проезд на пригородном железнодорожном транспорте, проезд в междугородном транспорте к месту лечения и обратно).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98137772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F854C3BA-7901-4F7F-A500-8667C916F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7E120DC-313E-4884-9233-29AA2ED63FED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654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5980AB6-D49B-4814-AE29-50625E9BA5A6}"/>
              </a:ext>
            </a:extLst>
          </p:cNvPr>
          <p:cNvSpPr txBox="1"/>
          <p:nvPr/>
        </p:nvSpPr>
        <p:spPr>
          <a:xfrm>
            <a:off x="0" y="343655"/>
            <a:ext cx="960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Black" panose="020B0A04020102020204" pitchFamily="34" charset="0"/>
              </a:rPr>
              <a:t>Федеральные меры социальной поддержки: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FAED820B-261E-45E2-94EA-49B419A45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3408680"/>
              </p:ext>
            </p:extLst>
          </p:nvPr>
        </p:nvGraphicFramePr>
        <p:xfrm>
          <a:off x="396240" y="874713"/>
          <a:ext cx="8869680" cy="670469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9223">
                  <a:extLst>
                    <a:ext uri="{9D8B030D-6E8A-4147-A177-3AD203B41FA5}">
                      <a16:colId xmlns:a16="http://schemas.microsoft.com/office/drawing/2014/main" xmlns="" val="819637488"/>
                    </a:ext>
                  </a:extLst>
                </a:gridCol>
                <a:gridCol w="8470457">
                  <a:extLst>
                    <a:ext uri="{9D8B030D-6E8A-4147-A177-3AD203B41FA5}">
                      <a16:colId xmlns:a16="http://schemas.microsoft.com/office/drawing/2014/main" xmlns="" val="3287202504"/>
                    </a:ext>
                  </a:extLst>
                </a:gridCol>
              </a:tblGrid>
              <a:tr h="612000">
                <a:tc gridSpan="2">
                  <a:txBody>
                    <a:bodyPr/>
                    <a:lstStyle/>
                    <a:p>
                      <a:pPr marL="0" marR="0" lvl="0" indent="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5BAC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Члены семьи погибшего (умершего) военнослужащего, добровольца: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ru-RU" sz="1800" b="0" i="0" u="none" strike="noStrike" dirty="0">
                        <a:solidFill>
                          <a:srgbClr val="73704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76068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ежемесячная денежная выплата в размере 2 283,11 руб.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4267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пенсия по потере кормильца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66137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ежемесячная денежная компенсация (делится на всех членов семьи)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):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394575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08038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членам семьи военнослужащего, умершего на военной службе, рассчитывается исходя из размера компенсации для инвалида </a:t>
                      </a:r>
                      <a:b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группы 22 908,62  руб.;</a:t>
                      </a: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08452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08038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членам семьи умершего инвалида по военной травме определяется в соответствии с группой его инвалидности;</a:t>
                      </a:r>
                      <a:endParaRPr lang="ru-RU" sz="18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57913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компенсация 60% оплаты пользования жилым помещением, содержания жилого помещения,  коммунальных и других видов услуг, взноса на капитальный ремонт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74710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жильем малоимущих по договорам социального найма, вставших на очередь после 1 января 2005 года 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ОМСУ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29971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погашение кредитов, оформленных погибшими военнослужащими и их супругами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кредитная организация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2962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выплата средств на проведение ремонта индивидуального жилого дома </a:t>
                      </a:r>
                      <a:b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СФР по КЧР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51548290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BFFB5960-F99A-4F24-9172-EE36F1B2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917F3EA-60F0-484E-9774-606F70DA6316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24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5980AB6-D49B-4814-AE29-50625E9BA5A6}"/>
              </a:ext>
            </a:extLst>
          </p:cNvPr>
          <p:cNvSpPr txBox="1"/>
          <p:nvPr/>
        </p:nvSpPr>
        <p:spPr>
          <a:xfrm>
            <a:off x="0" y="301745"/>
            <a:ext cx="960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Black" panose="020B0A04020102020204" pitchFamily="34" charset="0"/>
              </a:rPr>
              <a:t>Региональные меры социальной поддержки:</a:t>
            </a: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xmlns="" id="{36F6A9D7-C898-4C19-BDBF-0E825DAB2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5279684"/>
              </p:ext>
            </p:extLst>
          </p:nvPr>
        </p:nvGraphicFramePr>
        <p:xfrm>
          <a:off x="487680" y="823685"/>
          <a:ext cx="8656320" cy="111238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89619">
                  <a:extLst>
                    <a:ext uri="{9D8B030D-6E8A-4147-A177-3AD203B41FA5}">
                      <a16:colId xmlns:a16="http://schemas.microsoft.com/office/drawing/2014/main" xmlns="" val="670717847"/>
                    </a:ext>
                  </a:extLst>
                </a:gridCol>
                <a:gridCol w="8266701">
                  <a:extLst>
                    <a:ext uri="{9D8B030D-6E8A-4147-A177-3AD203B41FA5}">
                      <a16:colId xmlns:a16="http://schemas.microsoft.com/office/drawing/2014/main" xmlns="" val="1366470775"/>
                    </a:ext>
                  </a:extLst>
                </a:gridCol>
              </a:tblGrid>
              <a:tr h="576000">
                <a:tc gridSpan="2">
                  <a:txBody>
                    <a:bodyPr/>
                    <a:lstStyle/>
                    <a:p>
                      <a:pPr marL="0" indent="0" algn="just">
                        <a:buClrTx/>
                        <a:buFont typeface="Wingdings" panose="05000000000000000000" pitchFamily="2" charset="2"/>
                        <a:buNone/>
                      </a:pP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Мобилизованные, контрактники и добровольцы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21.09.202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Мобилизованные, контрактники и добровольцы</a:t>
                      </a:r>
                      <a:r>
                        <a:rPr lang="en-US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21.09.202</a:t>
                      </a:r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</a:t>
                      </a:r>
                      <a:endParaRPr lang="ru-RU" sz="1600" b="1" dirty="0">
                        <a:solidFill>
                          <a:srgbClr val="73704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0235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единовременная денежная выплата в размере 400 000 рублей </a:t>
                      </a:r>
                      <a:b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981144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just">
                        <a:buClrTx/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Военнослужащие, выполняющие задачи с начала СВО в случае получения ранения: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73704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Военнослужащим, выполняющим задачи с начала СВО в случае получения ранения: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41675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26670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единовременная выплата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):</a:t>
                      </a: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283461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60388" indent="-285750" algn="just">
                        <a:buClrTx/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легкое ранение в размере  100 000 рублей;</a:t>
                      </a: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886224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indent="26670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60388" indent="-285750" algn="just">
                        <a:buClrTx/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тяжелое ранение в размере  300 000 рублей;</a:t>
                      </a: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17696662"/>
                  </a:ext>
                </a:extLst>
              </a:tr>
              <a:tr h="438923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60388" indent="-285750" algn="just">
                        <a:buClrTx/>
                        <a:buFont typeface="Wingdings" panose="05000000000000000000" pitchFamily="2" charset="2"/>
                        <a:buChar char="q"/>
                      </a:pP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определения степени тяжести в размере 100 000 рублей.</a:t>
                      </a:r>
                    </a:p>
                  </a:txBody>
                  <a:tcPr marL="143994" marR="143994" marT="36734" marB="367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36156335"/>
                  </a:ext>
                </a:extLst>
              </a:tr>
              <a:tr h="828000">
                <a:tc gridSpan="2">
                  <a:txBody>
                    <a:bodyPr/>
                    <a:lstStyle/>
                    <a:p>
                      <a:pPr marL="0" indent="0" algn="just">
                        <a:buClrTx/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Отдельные категории граждан, проходящих военную службу по контракту в именной роте «Зубр»: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73704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Отдельным категориям граждан, проходящих военную службу по контракту в именной роте «Зубр»: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1779879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единовременная выплата в размере  200 000 рублей (</a:t>
                      </a:r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9217043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marL="0" indent="0" algn="just">
                        <a:buClrTx/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Члены семьи погибшего: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73704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Члены семьи погибшего: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4833165"/>
                  </a:ext>
                </a:extLst>
              </a:tr>
              <a:tr h="563767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Tx/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единовременная выплата в размере 1 000 000 рублей (</a:t>
                      </a:r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2081540"/>
                  </a:ext>
                </a:extLst>
              </a:tr>
              <a:tr h="576000">
                <a:tc gridSpan="2">
                  <a:txBody>
                    <a:bodyPr/>
                    <a:lstStyle/>
                    <a:p>
                      <a:pPr marL="0" indent="0" algn="just">
                        <a:buClrTx/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 СВО и члены их семей, члены семей погибших участников СВО: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73704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Члены семей: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2273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региональный материнский капитал в виде единовременной денежной выплаты в случае рождения (усыновления) ребенка военнослужащего в период исполнения военнослужащим задач СВО в размере  150 000 рублей (</a:t>
                      </a:r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502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во внеочередном порядке детей в образовательные организации, предоставляющие дошкольное образование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ОМСУ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3490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внеочередного права на перевод ребенка в другую образовательную организацию, предоставляющую дошкольное образование, общее образование 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Минобр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6951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освобождение от платы, взимаемой за присмотр и уход за ребенком в образовательных организациях, предоставляющих дошкольное образование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ОМСУ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8846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зачисление в первоочередном порядке в группы продленного дня детей 1-6 классов, обучающихся в образовательных организациях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ОМСУ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7540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5630804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35E7AD86-0087-4850-86DE-B36B92EB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EE4F148-9541-4A82-8C7F-EECED00F8B83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765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5980AB6-D49B-4814-AE29-50625E9BA5A6}"/>
              </a:ext>
            </a:extLst>
          </p:cNvPr>
          <p:cNvSpPr txBox="1"/>
          <p:nvPr/>
        </p:nvSpPr>
        <p:spPr>
          <a:xfrm>
            <a:off x="0" y="355265"/>
            <a:ext cx="960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Black" panose="020B0A04020102020204" pitchFamily="34" charset="0"/>
              </a:rPr>
              <a:t>Региональные меры социальной поддержки:</a:t>
            </a: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xmlns="" id="{36F6A9D7-C898-4C19-BDBF-0E825DAB2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728627"/>
              </p:ext>
            </p:extLst>
          </p:nvPr>
        </p:nvGraphicFramePr>
        <p:xfrm>
          <a:off x="441960" y="899159"/>
          <a:ext cx="8610600" cy="1125051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01042">
                  <a:extLst>
                    <a:ext uri="{9D8B030D-6E8A-4147-A177-3AD203B41FA5}">
                      <a16:colId xmlns:a16="http://schemas.microsoft.com/office/drawing/2014/main" xmlns="" val="670717847"/>
                    </a:ext>
                  </a:extLst>
                </a:gridCol>
                <a:gridCol w="8209558">
                  <a:extLst>
                    <a:ext uri="{9D8B030D-6E8A-4147-A177-3AD203B41FA5}">
                      <a16:colId xmlns:a16="http://schemas.microsoft.com/office/drawing/2014/main" xmlns="" val="1366470775"/>
                    </a:ext>
                  </a:extLst>
                </a:gridCol>
              </a:tblGrid>
              <a:tr h="61200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 СВО и члены их семей, члены семей погибших участников СВО:</a:t>
                      </a:r>
                    </a:p>
                  </a:txBody>
                  <a:tcPr marL="128013" marR="128013" marT="32658" marB="326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Мобилизованные, контрактники и добровольцы</a:t>
                      </a:r>
                      <a:r>
                        <a:rPr lang="en-US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21.09.202</a:t>
                      </a:r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</a:t>
                      </a:r>
                      <a:endParaRPr lang="ru-RU" sz="1600" b="1" dirty="0">
                        <a:solidFill>
                          <a:srgbClr val="73704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0235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05BAC"/>
                        </a:buClr>
                        <a:buFont typeface="+mj-lt"/>
                        <a:buAutoNum type="arabicPeriod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отсрочки субъектам малого и среднего предпринимательства по выданным микрозаймам в региональной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микрокредитной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организации 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Минэк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981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05BAC"/>
                        </a:buClr>
                        <a:buFont typeface="+mj-lt"/>
                        <a:buAutoNum type="arabicPeriod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внеочередное обслуживание членов семей при оказании амбулаторно-поликлинической помощи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Минздрав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9608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05BAC"/>
                        </a:buClr>
                        <a:buFont typeface="+mj-lt"/>
                        <a:buAutoNum type="arabicPeriod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в автономной некоммерческой организации Центр «Мой бизнес Карачаево-Черкесской Республики» бесплатной справочно-консультационной работы среди граждан по принятым федеральным и региональным мерам поддержки 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Минэк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23084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05BAC"/>
                        </a:buClr>
                        <a:buFont typeface="+mj-lt"/>
                        <a:buAutoNum type="arabicPeriod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освобождение от уплаты транспортного налога на одно зарегистрированное на участника СВО транспортное средство до 150 лошадиных сил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Налоговая служба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94543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05BAC"/>
                        </a:buClr>
                        <a:buFont typeface="+mj-lt"/>
                        <a:buAutoNum type="arabicPeriod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в первоочередном порядке в организации социального обслуживания членов семьи, признанных в установленном порядке нуждающимися в социальном обслуживании в стационарной форме независимо от состава семьи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5770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05BAC"/>
                        </a:buClr>
                        <a:buFont typeface="+mj-lt"/>
                        <a:buAutoNum type="arabicPeriod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в первоочередном порядке детей в детские оздоровительные лагеря на отдых и оздоровление на бесплатной основе 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Минобр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2834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05BAC"/>
                        </a:buClr>
                        <a:buFont typeface="+mj-lt"/>
                        <a:buAutoNum type="arabicPeriod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оказание содействия в поиске работы членам семьи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Центры занятости населения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886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05BAC"/>
                        </a:buClr>
                        <a:buFont typeface="+mj-lt"/>
                        <a:buAutoNum type="arabicPeriod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заключение в первоочередном порядке договоров с медицинскими организациями, подведомственными Министерству здравоохранения Карачаево-Черкесской Республики при направлении на целевое обучение в медицинские ВУЗы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Минздрав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17696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Clr>
                          <a:srgbClr val="005BAC"/>
                        </a:buClr>
                        <a:buFont typeface="+mj-lt"/>
                        <a:buAutoNum type="arabicPeriod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в первоочередном порядке военнослужащих и членов их семей, являющихся инвалидами, реабилитационными услугами, предоставляемыми гос. медицинскими организациями (при наличии медицинских показаний)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Минздрав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3615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первоочередное направление участников СВО и членов их семей на лечение по квотам в государственные медицинские организации, в том числе в иные субъекты РФ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Минздрав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9217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2081540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5DCEBD63-D4A8-48B2-BDB0-97BF10FE3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5308223-089E-460E-B037-52617FAF8B14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8935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5980AB6-D49B-4814-AE29-50625E9BA5A6}"/>
              </a:ext>
            </a:extLst>
          </p:cNvPr>
          <p:cNvSpPr txBox="1"/>
          <p:nvPr/>
        </p:nvSpPr>
        <p:spPr>
          <a:xfrm>
            <a:off x="0" y="313175"/>
            <a:ext cx="960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Black" panose="020B0A04020102020204" pitchFamily="34" charset="0"/>
              </a:rPr>
              <a:t>Региональные меры социальной поддержки:</a:t>
            </a: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xmlns="" id="{36F6A9D7-C898-4C19-BDBF-0E825DAB2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9170266"/>
              </p:ext>
            </p:extLst>
          </p:nvPr>
        </p:nvGraphicFramePr>
        <p:xfrm>
          <a:off x="457201" y="823685"/>
          <a:ext cx="8641080" cy="11639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88933">
                  <a:extLst>
                    <a:ext uri="{9D8B030D-6E8A-4147-A177-3AD203B41FA5}">
                      <a16:colId xmlns:a16="http://schemas.microsoft.com/office/drawing/2014/main" xmlns="" val="670717847"/>
                    </a:ext>
                  </a:extLst>
                </a:gridCol>
                <a:gridCol w="8252147">
                  <a:extLst>
                    <a:ext uri="{9D8B030D-6E8A-4147-A177-3AD203B41FA5}">
                      <a16:colId xmlns:a16="http://schemas.microsoft.com/office/drawing/2014/main" xmlns="" val="1366470775"/>
                    </a:ext>
                  </a:extLst>
                </a:gridCol>
              </a:tblGrid>
              <a:tr h="75600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 СВО и члены их семей, члены семей погибших участников СВО:</a:t>
                      </a:r>
                    </a:p>
                  </a:txBody>
                  <a:tcPr marL="128013" marR="128013" marT="32658" marB="326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Мобилизованные, контрактники и добровольцы</a:t>
                      </a:r>
                      <a:r>
                        <a:rPr lang="en-US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21.09.202</a:t>
                      </a:r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</a:t>
                      </a:r>
                      <a:endParaRPr lang="ru-RU" sz="1600" b="1" dirty="0">
                        <a:solidFill>
                          <a:srgbClr val="73704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0235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в первоочередном порядке военнослужащих и членов их семей, являющихся инвалидами, реабилитационными услугами, предоставляемыми гос. медицинскими организациями (при наличии медицинских показаний)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Минздрав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981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бесплатное посещение членами семей военнослужащих культурно-массовых мероприятий, проводимых республиканскими государственными учреждениями культуры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Минкульт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9608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оказание организациями социального обслуживания бесплатных социальных услуг в форме социального обслуживания на дому в стационарной или полустационарной форме супругам и родителям участников СВО из числа инвалидов, признанных нуждающимися в социальном обслуживании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23084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возможности приостановления исполнения обязательств участников СВО по соглашениям о предоставлении субсидий из бюджета КЧР, а также продления срока для продолжения  исполнения обязательств после демобилизации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Органы исполнительной власти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94543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единовременная субсидия отдельным категориям граждан на покупку газоиспользующего оборудования, отопительных приборов, монтаж системы теплоснабжения в рамках реализации мероприятий по осуществлению подключения (технологического присоединения) газоиспользующего оборудования и объектов капитального строительства к газораспределительным сетям при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догазификации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5770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Char char="ü"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сохранение (возобновление) статуса многодетной семьи и права на меры социальной поддержки, связанные с этим статусом, в случае гибели одного или нескольких детей, участвовавших в специальной военной операции;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4620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266700" algn="just">
                        <a:buClr>
                          <a:srgbClr val="005BAC"/>
                        </a:buClr>
                        <a:buFont typeface="Wingdings" panose="05000000000000000000" pitchFamily="2" charset="2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3994" marR="143994" marT="36734" marB="3673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107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оказание организациями социального обслуживания семье, воспитывающей ребенка-инвалида, и членам семьи из числа граждан пожилого возраста и инвалидов I или II группы социальных услуг в форме социального обслуживания на дому, признанных в установленном порядке нуждающимися в социальном обслуживании независимо от состава семьи на бесплатной основе без учета уровня доходов семьи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 социального обслуживания населения – далее ЦСОН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L="143994" marR="143994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2834615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226E8B0-632C-4AB0-8901-9C6880945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4A557F5-7429-4AE9-B8D8-F75CBDE60932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763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5980AB6-D49B-4814-AE29-50625E9BA5A6}"/>
              </a:ext>
            </a:extLst>
          </p:cNvPr>
          <p:cNvSpPr txBox="1"/>
          <p:nvPr/>
        </p:nvSpPr>
        <p:spPr>
          <a:xfrm>
            <a:off x="0" y="297935"/>
            <a:ext cx="960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Black" panose="020B0A04020102020204" pitchFamily="34" charset="0"/>
              </a:rPr>
              <a:t>Региональные меры социальной поддержки:</a:t>
            </a: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xmlns="" id="{36F6A9D7-C898-4C19-BDBF-0E825DAB2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5629866"/>
              </p:ext>
            </p:extLst>
          </p:nvPr>
        </p:nvGraphicFramePr>
        <p:xfrm>
          <a:off x="396240" y="823685"/>
          <a:ext cx="8808720" cy="1125051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6480">
                  <a:extLst>
                    <a:ext uri="{9D8B030D-6E8A-4147-A177-3AD203B41FA5}">
                      <a16:colId xmlns:a16="http://schemas.microsoft.com/office/drawing/2014/main" xmlns="" val="670717847"/>
                    </a:ext>
                  </a:extLst>
                </a:gridCol>
                <a:gridCol w="8412240">
                  <a:extLst>
                    <a:ext uri="{9D8B030D-6E8A-4147-A177-3AD203B41FA5}">
                      <a16:colId xmlns:a16="http://schemas.microsoft.com/office/drawing/2014/main" xmlns="" val="1366470775"/>
                    </a:ext>
                  </a:extLst>
                </a:gridCol>
              </a:tblGrid>
              <a:tr h="57600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 СВО и члены их семей, члены семей погибших участников СВО:</a:t>
                      </a:r>
                    </a:p>
                  </a:txBody>
                  <a:tcPr marL="128013" marR="128013" marT="32658" marB="326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Мобилизованные, контрактники и добровольцы</a:t>
                      </a:r>
                      <a:r>
                        <a:rPr lang="en-US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21.09.202</a:t>
                      </a:r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</a:t>
                      </a:r>
                      <a:endParaRPr lang="ru-RU" sz="1600" b="1" dirty="0">
                        <a:solidFill>
                          <a:srgbClr val="73704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0235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государственной социальной помощи на основании регионального социального контракта ветеранам боевых действий, указанных в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1.1., 2.2, 2.4 и 9 п. 1 ст. 3 Федерального закона «О ветеранах»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Минтруд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502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бесплатное однократное предоставление в собственность земельных участков военнослужащим, лицам, заключившим контракт о пребывании в добровольческом формировании, содействующем выполнению задач, возложенных на Вооруженные Силы РФ, лиц, проходящим службу в войсках национальной гвардии Российской Федерации, и членам их семей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ОМСУ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3490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сохранности транспортных средств участников СВО на безвозмездной основе (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ОМСУ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6951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установление пониженной процентной ставки по действующим микрозаймам региональной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микрокредитной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компании с 7 до 1 % </a:t>
                      </a:r>
                      <a:b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Минэк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8846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консультирование семьи по юридическим вопросам 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Госюрбюро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7540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компенсация бесплатного горячего питания студентам, обучающимся по очной форме обучения по образовательным программам среднего профессионального образования в гос. профессиональных образовательных организациях (</a:t>
                      </a:r>
                      <a:r>
                        <a:rPr lang="ru-RU" sz="180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Минобр</a:t>
                      </a:r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3739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профессионального обучения и дополнительного профессионального образования супруги и детей трудоспособного возраста 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Минобр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90698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оказание социально-психологической помощи семье 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Минобр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КЧР, Минздрав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08411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зачисление в первоочередном порядке студентов на очное обучение по образовательным программам среднего профессионального образования в гос. профессиональных образовательных организациях 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Минобр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6464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сроков ожидания плановой госпитализации с 14 дней до 1 дня (Минздрав КЧР);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57784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денежная компенсация на обеспечение горячим питанием обучающихся 5 – 11 классов в случае, если они являются детьми участников СВО (</a:t>
                      </a:r>
                      <a:r>
                        <a:rPr lang="ru-RU" sz="180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Минобр</a:t>
                      </a:r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КЧР);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99258322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F728494D-26BB-45A1-AAD3-81B4E25D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DC0ADF-0F1F-409F-8FF1-E5880FE4F427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1535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5980AB6-D49B-4814-AE29-50625E9BA5A6}"/>
              </a:ext>
            </a:extLst>
          </p:cNvPr>
          <p:cNvSpPr txBox="1"/>
          <p:nvPr/>
        </p:nvSpPr>
        <p:spPr>
          <a:xfrm>
            <a:off x="0" y="328415"/>
            <a:ext cx="960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Black" panose="020B0A04020102020204" pitchFamily="34" charset="0"/>
              </a:rPr>
              <a:t>Региональные меры социальной поддержки:</a:t>
            </a: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xmlns="" id="{36F6A9D7-C898-4C19-BDBF-0E825DAB2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90890"/>
              </p:ext>
            </p:extLst>
          </p:nvPr>
        </p:nvGraphicFramePr>
        <p:xfrm>
          <a:off x="396240" y="884645"/>
          <a:ext cx="8839200" cy="930291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7852">
                  <a:extLst>
                    <a:ext uri="{9D8B030D-6E8A-4147-A177-3AD203B41FA5}">
                      <a16:colId xmlns:a16="http://schemas.microsoft.com/office/drawing/2014/main" xmlns="" val="670717847"/>
                    </a:ext>
                  </a:extLst>
                </a:gridCol>
                <a:gridCol w="8441348">
                  <a:extLst>
                    <a:ext uri="{9D8B030D-6E8A-4147-A177-3AD203B41FA5}">
                      <a16:colId xmlns:a16="http://schemas.microsoft.com/office/drawing/2014/main" xmlns="" val="1366470775"/>
                    </a:ext>
                  </a:extLst>
                </a:gridCol>
              </a:tblGrid>
              <a:tr h="57600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 СВО и члены их семей, члены семей погибших участников СВО:</a:t>
                      </a:r>
                    </a:p>
                  </a:txBody>
                  <a:tcPr marL="128013" marR="128013" marT="32658" marB="326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Мобилизованные, контрактники и добровольцы</a:t>
                      </a:r>
                      <a:r>
                        <a:rPr lang="en-US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21.09.202</a:t>
                      </a:r>
                      <a:r>
                        <a:rPr lang="ru-RU" sz="1600" b="1" i="0" u="none" strike="noStrike" dirty="0">
                          <a:solidFill>
                            <a:srgbClr val="73704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</a:t>
                      </a:r>
                      <a:endParaRPr lang="ru-RU" sz="1600" b="1" dirty="0">
                        <a:solidFill>
                          <a:srgbClr val="73704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8013" marR="128013" marT="32658" marB="32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0235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отсрочки уплаты арендной платы на период прохождения или оказывающим добровольное содействие в выполнении задач СВО, и на 90 календарных дней со дня окончания указанным лицом периода прохождения военной службы или оказания добровольного содействия в выполнении задач СВО (</a:t>
                      </a:r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Минимущества КЧР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502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возможности расторжения договора аренды без применения штрафных санкций лицам, призванным на военную службу по мобилизации или проходящим военную службу по контракту;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3490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преимущественное право лиц из числа детей-сирот и детей, оставшихся без попечения родителей, принимавших участие в СВО, на обеспечение жилыми помещениями перед другими лицами, включенными в список в соответствии с пунктом 3 статьи 8 Федерального закона от 21 декабря 1996г.  № 159-ФЗ «О дополнительных гарантиях по социальной поддержке детей-сирот и детей, оставшихся без попечения родителей» </a:t>
                      </a:r>
                      <a:b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Минимущества </a:t>
                      </a:r>
                      <a:r>
                        <a:rPr lang="ru-RU" sz="18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КЧР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6951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семьям участников СВО права зачисления в первоочередном порядке в спортивные секции детей участников СВО и выдача спортивной экипировки, оборудования и инвентаря для занятий спортом на бесплатной основе (Минспорт КЧР);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0742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в первоочередном порядке детей в детские оздоровительные лагеря на отдых и оздоровление на бесплатной основе (</a:t>
                      </a:r>
                      <a:r>
                        <a:rPr lang="ru-RU" sz="1800" b="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Минобр</a:t>
                      </a:r>
                      <a:r>
                        <a:rPr lang="ru-RU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КЧР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1181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содействие в прохождении в первоочередном порядке профилактических медицинских осмотров и диспансеризации, в том числе углубленной (Минздрав КЧР);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91960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37048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детям бесплатного посещения занятий (кружки, секции и иные подобные занятия) по дополнительным общеобразовательным программам в организациях дополнительного образования (ОМСУ).</a:t>
                      </a:r>
                    </a:p>
                  </a:txBody>
                  <a:tcPr marT="72000" marB="72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14183745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1D33B9EE-F199-4059-A046-AAEA67DB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EB92-E7BC-458D-8205-84CCD13C4AF7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16DD0DD-97B0-462F-B0E2-28A26E392A9B}"/>
              </a:ext>
            </a:extLst>
          </p:cNvPr>
          <p:cNvSpPr/>
          <p:nvPr/>
        </p:nvSpPr>
        <p:spPr>
          <a:xfrm>
            <a:off x="152400" y="167640"/>
            <a:ext cx="9296400" cy="1246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8995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462</TotalTime>
  <Words>2021</Words>
  <Application>Microsoft Office PowerPoint</Application>
  <PresentationFormat>A3 (297x420 мм)</PresentationFormat>
  <Paragraphs>146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Professional</dc:creator>
  <cp:lastModifiedBy>Василенко Наталья</cp:lastModifiedBy>
  <cp:revision>48</cp:revision>
  <cp:lastPrinted>2024-06-25T07:51:40Z</cp:lastPrinted>
  <dcterms:created xsi:type="dcterms:W3CDTF">2024-05-15T12:26:31Z</dcterms:created>
  <dcterms:modified xsi:type="dcterms:W3CDTF">2024-06-25T07:56:56Z</dcterms:modified>
</cp:coreProperties>
</file>